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17" autoAdjust="0"/>
    <p:restoredTop sz="94660"/>
  </p:normalViewPr>
  <p:slideViewPr>
    <p:cSldViewPr>
      <p:cViewPr varScale="1">
        <p:scale>
          <a:sx n="86" d="100"/>
          <a:sy n="86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1AE9-9983-44C6-A35A-5D95A542B95A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C91-F172-4B0B-842C-1A79BBC6C6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1AE9-9983-44C6-A35A-5D95A542B95A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C91-F172-4B0B-842C-1A79BBC6C6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1AE9-9983-44C6-A35A-5D95A542B95A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C91-F172-4B0B-842C-1A79BBC6C6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1AE9-9983-44C6-A35A-5D95A542B95A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C91-F172-4B0B-842C-1A79BBC6C6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1AE9-9983-44C6-A35A-5D95A542B95A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C91-F172-4B0B-842C-1A79BBC6C6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1AE9-9983-44C6-A35A-5D95A542B95A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C91-F172-4B0B-842C-1A79BBC6C6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1AE9-9983-44C6-A35A-5D95A542B95A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C91-F172-4B0B-842C-1A79BBC6C6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1AE9-9983-44C6-A35A-5D95A542B95A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C91-F172-4B0B-842C-1A79BBC6C6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1AE9-9983-44C6-A35A-5D95A542B95A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C91-F172-4B0B-842C-1A79BBC6C6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1AE9-9983-44C6-A35A-5D95A542B95A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C91-F172-4B0B-842C-1A79BBC6C6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D1AE9-9983-44C6-A35A-5D95A542B95A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B6C91-F172-4B0B-842C-1A79BBC6C6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D1AE9-9983-44C6-A35A-5D95A542B95A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B6C91-F172-4B0B-842C-1A79BBC6C62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ritannic Bold" pitchFamily="34" charset="0"/>
              </a:rPr>
              <a:t>Le métier de docteur</a:t>
            </a:r>
            <a:endParaRPr lang="fr-FR" dirty="0">
              <a:latin typeface="Britannic Bold" pitchFamily="34" charset="0"/>
            </a:endParaRPr>
          </a:p>
        </p:txBody>
      </p:sp>
      <p:pic>
        <p:nvPicPr>
          <p:cNvPr id="5" name="Image 4" descr="docteur-297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3723876" cy="5259712"/>
          </a:xfrm>
          <a:prstGeom prst="rect">
            <a:avLst/>
          </a:prstGeom>
        </p:spPr>
      </p:pic>
      <p:pic>
        <p:nvPicPr>
          <p:cNvPr id="6" name="Image 5" descr="salaire-neurochirurgi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1340768"/>
            <a:ext cx="4178238" cy="2785492"/>
          </a:xfrm>
          <a:prstGeom prst="rect">
            <a:avLst/>
          </a:prstGeom>
        </p:spPr>
      </p:pic>
      <p:pic>
        <p:nvPicPr>
          <p:cNvPr id="7" name="Image 6" descr="Medecin_anesthesiste_reanimateur_focus_615x55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4221088"/>
            <a:ext cx="2496889" cy="2253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ritannic Bold" pitchFamily="34" charset="0"/>
              </a:rPr>
              <a:t>Sommaire</a:t>
            </a:r>
            <a:endParaRPr lang="fr-FR" dirty="0">
              <a:latin typeface="Britann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Britannic Bold" pitchFamily="34" charset="0"/>
              </a:rPr>
              <a:t>En quoi consiste le métier ?</a:t>
            </a:r>
          </a:p>
          <a:p>
            <a:r>
              <a:rPr lang="fr-FR" dirty="0" smtClean="0">
                <a:latin typeface="Britannic Bold" pitchFamily="34" charset="0"/>
              </a:rPr>
              <a:t>Les études à réaliser</a:t>
            </a:r>
          </a:p>
          <a:p>
            <a:r>
              <a:rPr lang="fr-FR" dirty="0" smtClean="0">
                <a:latin typeface="Britannic Bold" pitchFamily="34" charset="0"/>
              </a:rPr>
              <a:t>Les </a:t>
            </a:r>
            <a:r>
              <a:rPr lang="fr-FR" dirty="0" smtClean="0">
                <a:latin typeface="Britannic Bold" pitchFamily="34" charset="0"/>
              </a:rPr>
              <a:t>avantages et les inconvénients du métier</a:t>
            </a:r>
            <a:endParaRPr lang="fr-FR" dirty="0" smtClean="0">
              <a:latin typeface="Britannic Bold" pitchFamily="34" charset="0"/>
            </a:endParaRPr>
          </a:p>
          <a:p>
            <a:r>
              <a:rPr lang="fr-FR" dirty="0" smtClean="0">
                <a:latin typeface="Britannic Bold" pitchFamily="34" charset="0"/>
              </a:rPr>
              <a:t>Une journée type</a:t>
            </a:r>
          </a:p>
          <a:p>
            <a:r>
              <a:rPr lang="fr-FR" dirty="0" smtClean="0">
                <a:latin typeface="Britannic Bold" pitchFamily="34" charset="0"/>
              </a:rPr>
              <a:t>Le salaire</a:t>
            </a:r>
            <a:endParaRPr lang="fr-FR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ritannic Bold" pitchFamily="34" charset="0"/>
              </a:rPr>
              <a:t>En quoi consiste le métier ?</a:t>
            </a:r>
            <a:endParaRPr lang="fr-FR" dirty="0">
              <a:latin typeface="Britannic Bold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27584" y="1556792"/>
            <a:ext cx="4248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Le métier de docteur comporte plusieurs spécialités telles que médecin généraliste, chirurgien, anesthésiste et encore beaucoup d’autres.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5292080" y="4005064"/>
            <a:ext cx="31683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Selon la spécialité qui vous intéresse, différentes fonctions s’exercent alors dans celle-ci.</a:t>
            </a:r>
            <a:endParaRPr lang="fr-FR" sz="2800" dirty="0"/>
          </a:p>
        </p:txBody>
      </p:sp>
      <p:sp>
        <p:nvSpPr>
          <p:cNvPr id="1026" name="AutoShape 2" descr="Comment devenir chirurgien esthétique - MaFor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utoShape 4" descr="Comment devenir chirurgien esthétique - MaFor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Image 6" descr="chirurgien-esthetiqu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340768"/>
            <a:ext cx="3787477" cy="2433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1560" y="332656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 smtClean="0"/>
              <a:t>Exemples : </a:t>
            </a:r>
            <a:endParaRPr lang="fr-FR" sz="3200" u="sng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1196752"/>
            <a:ext cx="68407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Un médecin généraliste va plutôt examiner, diagnostiquer, ordonner des examens etcetera tandis qu’un chirurgien va pratiquer des interventions chirurgicales lors d’opérations.</a:t>
            </a:r>
            <a:endParaRPr lang="fr-FR" sz="3200" dirty="0"/>
          </a:p>
        </p:txBody>
      </p:sp>
      <p:pic>
        <p:nvPicPr>
          <p:cNvPr id="5" name="Image 4" descr="medecin-generaliste-1916233319e678f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861048"/>
            <a:ext cx="2592288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ritannic Bold" pitchFamily="34" charset="0"/>
              </a:rPr>
              <a:t>Les études à réaliser</a:t>
            </a:r>
            <a:endParaRPr lang="fr-FR" dirty="0">
              <a:latin typeface="Britannic Bold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1520" y="177281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Pour devenir médecin, il faut compter : 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2564904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000" dirty="0" smtClean="0"/>
              <a:t> 9 ans d’études après le bac à l’université pour les généralistes</a:t>
            </a:r>
          </a:p>
          <a:p>
            <a:pPr>
              <a:buFontTx/>
              <a:buChar char="-"/>
            </a:pPr>
            <a:r>
              <a:rPr lang="fr-FR" sz="2000" dirty="0" smtClean="0"/>
              <a:t> </a:t>
            </a:r>
            <a:r>
              <a:rPr lang="fr-FR" sz="2000" dirty="0" smtClean="0"/>
              <a:t>10 à 12 ans pour les spécialistes</a:t>
            </a:r>
            <a:endParaRPr lang="fr-FR" sz="2000" dirty="0"/>
          </a:p>
        </p:txBody>
      </p:sp>
      <p:pic>
        <p:nvPicPr>
          <p:cNvPr id="5" name="Image 4" descr="78531799-ouvrir-un-cahier-avec-l-icône-des-outils-d-étu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501008"/>
            <a:ext cx="2376264" cy="2376264"/>
          </a:xfrm>
          <a:prstGeom prst="rect">
            <a:avLst/>
          </a:prstGeom>
        </p:spPr>
      </p:pic>
      <p:sp>
        <p:nvSpPr>
          <p:cNvPr id="16386" name="AutoShape 2" descr="Comment devenir chirurgien esthétique - MaFor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Image 6" descr="warning-sign-30915_128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3501008"/>
            <a:ext cx="2075128" cy="172819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724128" y="3356993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Les études sont longues et éprouvantes physiquement et mentalement, il faut bien réfléchir et se préparer à travailler dur avant de se lancer.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Britannic Bold" pitchFamily="34" charset="0"/>
              </a:rPr>
              <a:t>Les avantages et les inconvénients du métier </a:t>
            </a:r>
            <a:endParaRPr lang="fr-FR" dirty="0">
              <a:latin typeface="Britannic Bold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916832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/>
              <a:t>Les avantages :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</a:t>
            </a:r>
            <a:r>
              <a:rPr lang="fr-FR" sz="2400" dirty="0" smtClean="0"/>
              <a:t>Aider les gens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</a:t>
            </a:r>
            <a:r>
              <a:rPr lang="fr-FR" sz="2400" dirty="0" smtClean="0"/>
              <a:t>Respect dans la société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Rémunération gratifiante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3933056"/>
            <a:ext cx="4752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/>
              <a:t>Les inconvénients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</a:t>
            </a:r>
            <a:r>
              <a:rPr lang="fr-FR" sz="2400" dirty="0" smtClean="0"/>
              <a:t>Très grande amplitude horaires : heures supplémentaires, travail en soirée et week-end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Des études longues et éprouvantes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/>
              <a:t> </a:t>
            </a:r>
            <a:r>
              <a:rPr lang="fr-FR" sz="2400" dirty="0" smtClean="0"/>
              <a:t>Stress et épuisement professionnel</a:t>
            </a:r>
            <a:endParaRPr lang="fr-FR" sz="2400" dirty="0"/>
          </a:p>
        </p:txBody>
      </p:sp>
      <p:pic>
        <p:nvPicPr>
          <p:cNvPr id="5" name="Image 4" descr="1809690-1544717570-avantages-inconveni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636912"/>
            <a:ext cx="3419872" cy="1923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ritannic Bold" pitchFamily="34" charset="0"/>
              </a:rPr>
              <a:t>Une journée type</a:t>
            </a:r>
            <a:endParaRPr lang="fr-FR" dirty="0">
              <a:latin typeface="Britannic Bold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1520" y="1340768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 smtClean="0"/>
              <a:t>J</a:t>
            </a:r>
            <a:r>
              <a:rPr lang="fr-FR" sz="2400" u="sng" dirty="0" smtClean="0"/>
              <a:t>ournée type d’un médecin généraliste :</a:t>
            </a:r>
            <a:endParaRPr lang="fr-FR" sz="2400" u="sng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0" y="227687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De longues journées de travail : les journées démarrent entre 7h30 et 9h30 pour se finir environ vers 20h00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dirty="0" smtClean="0"/>
              <a:t>Le médecin généraliste examine les patients qui viennent le consulter, et diagnostique les patients qui rencontrent un/ou des problème/s de santé.</a:t>
            </a:r>
            <a:endParaRPr lang="fr-FR" dirty="0"/>
          </a:p>
        </p:txBody>
      </p:sp>
      <p:pic>
        <p:nvPicPr>
          <p:cNvPr id="5" name="Image 4" descr="emploi-medecin-generaliste-dans-un-cabi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573016"/>
            <a:ext cx="4427984" cy="2951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Britannic Bold" pitchFamily="34" charset="0"/>
              </a:rPr>
              <a:t>Le salaire</a:t>
            </a:r>
            <a:endParaRPr lang="fr-FR" dirty="0">
              <a:latin typeface="Britannic Bold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1560" y="1556792"/>
            <a:ext cx="41764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Encore une fois, selon les spécialités que vous choisissez, votre salaire peut être différent mais le salaire moyen serait compris entre 6 000 et 10 000 euros brut par mois.</a:t>
            </a:r>
            <a:endParaRPr lang="fr-FR" sz="3200" dirty="0"/>
          </a:p>
        </p:txBody>
      </p:sp>
      <p:pic>
        <p:nvPicPr>
          <p:cNvPr id="4" name="Image 3" descr="2095974-argent-6-raisons-de-preferer-le-cash-web-tete-0303965511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005064"/>
            <a:ext cx="3923928" cy="2207210"/>
          </a:xfrm>
          <a:prstGeom prst="rect">
            <a:avLst/>
          </a:prstGeom>
        </p:spPr>
      </p:pic>
      <p:pic>
        <p:nvPicPr>
          <p:cNvPr id="6" name="Image 5" descr="21290061lpw-21290068-article-argent-bonheur-bienetre-jpg_7669420_1250x6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772816"/>
            <a:ext cx="3096344" cy="1908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287</Words>
  <Application>Microsoft Office PowerPoint</Application>
  <PresentationFormat>Affichage à l'écran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Le métier de docteur</vt:lpstr>
      <vt:lpstr>Sommaire</vt:lpstr>
      <vt:lpstr>En quoi consiste le métier ?</vt:lpstr>
      <vt:lpstr>Diapositive 4</vt:lpstr>
      <vt:lpstr>Les études à réaliser</vt:lpstr>
      <vt:lpstr>Les avantages et les inconvénients du métier </vt:lpstr>
      <vt:lpstr>Une journée type</vt:lpstr>
      <vt:lpstr>Le salaire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métier de docteur</dc:title>
  <dc:creator>Rachda</dc:creator>
  <cp:lastModifiedBy>Rachda</cp:lastModifiedBy>
  <cp:revision>8</cp:revision>
  <dcterms:created xsi:type="dcterms:W3CDTF">2023-09-12T15:18:15Z</dcterms:created>
  <dcterms:modified xsi:type="dcterms:W3CDTF">2023-09-19T14:59:02Z</dcterms:modified>
</cp:coreProperties>
</file>